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86" r:id="rId4"/>
    <p:sldId id="270" r:id="rId5"/>
    <p:sldId id="287" r:id="rId6"/>
    <p:sldId id="288" r:id="rId7"/>
    <p:sldId id="289" r:id="rId8"/>
    <p:sldId id="293" r:id="rId9"/>
    <p:sldId id="290" r:id="rId10"/>
    <p:sldId id="273" r:id="rId11"/>
    <p:sldId id="274" r:id="rId12"/>
    <p:sldId id="271" r:id="rId13"/>
    <p:sldId id="272" r:id="rId14"/>
    <p:sldId id="295" r:id="rId15"/>
    <p:sldId id="296" r:id="rId16"/>
    <p:sldId id="263" r:id="rId17"/>
    <p:sldId id="275" r:id="rId18"/>
    <p:sldId id="276" r:id="rId19"/>
    <p:sldId id="265" r:id="rId20"/>
    <p:sldId id="278" r:id="rId21"/>
    <p:sldId id="277" r:id="rId22"/>
    <p:sldId id="266" r:id="rId23"/>
    <p:sldId id="280" r:id="rId24"/>
    <p:sldId id="267" r:id="rId25"/>
    <p:sldId id="279" r:id="rId26"/>
    <p:sldId id="269" r:id="rId27"/>
    <p:sldId id="281" r:id="rId28"/>
    <p:sldId id="292" r:id="rId29"/>
    <p:sldId id="282" r:id="rId30"/>
    <p:sldId id="284" r:id="rId31"/>
    <p:sldId id="283" r:id="rId32"/>
    <p:sldId id="285" r:id="rId33"/>
    <p:sldId id="291" r:id="rId34"/>
    <p:sldId id="294" r:id="rId35"/>
    <p:sldId id="297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6FE57-2109-404F-A31C-B75EB79BA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224F66F-D66B-1B4C-BF0A-5EBE3A3E1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5766BD-A11B-994F-A375-CA4B31AB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AD1874-C4D7-EF41-AA72-959ECFC1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AA63F6-2169-EE49-8071-F86B59A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855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E93F76-9EBB-CF41-8AA3-F5ACD7BB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AECA446-F1B8-C645-B5A3-E2610989A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6DD45E-3112-6D41-A9B1-BCA39D38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F8908-96EA-3449-83A4-14EE614A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514BD1-82E9-B64D-B631-EFC2187E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62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0E2261B-0401-284A-85CF-ADCF4C68C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2BCFA7-8336-5243-B844-A7262C653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FA34E8-9A53-BE4D-8F84-6A21B95C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3F7F9E-2356-DE42-BCA6-D7D934B6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A8B580-0AFC-4E46-9C1F-E7ED776C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44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72029D-80DD-B544-8C33-C906D93E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248A9-41D7-4F44-B3DE-D7FB076F9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14E407-7AC7-C349-B524-52ECD204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2D81B4-A7EF-494D-829A-DD18966D3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77CABA-590B-6943-8ADD-DF5C6448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68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55037-2DFC-B045-89FB-882DC289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B16413-DFDC-9146-99B4-47B80B31A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E631ED-38CC-144C-9802-25D9446E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FE5768-2583-5F45-810D-BEA17CCA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7053E1-47F5-CC42-8665-8E11FB1F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0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B82F0-ECAD-CF45-A243-5E72B038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663D8A-8645-B84D-B268-04D075FA0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92100F-9D22-584B-B27B-7FA42DD6F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D7F013-8348-524A-A2B2-E3E9168D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6AB4BA-F0EE-2742-A2C3-DDE6E90D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2BFCD9-0939-1244-9016-E975B018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C23005-158C-4D4B-920D-E72A68EC3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ADD1CE-A027-8E46-8EC1-51A1241EF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F9BABA-2B8F-684F-8C5C-7179121C9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D880CA6-059F-2D4E-8C1A-1075D7245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7FC7CD-546E-4148-9E9A-8B838E6C9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F035636-7D79-724C-84FA-14B64F04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D27AF1E-225B-F144-B460-755681CD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63420B1-568B-DE4D-8B26-A54EBD5B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21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462548-6DFE-4542-8A64-8386DF2D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09774A-2B30-FD4E-84C1-9974B1EC5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C32B4E-5AA4-3142-8217-B8D7796F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88E538-7A22-1147-82FE-5F013330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9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1F5357-CB34-7146-BBF4-26E7284A6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D68662-350C-B548-8989-24D363356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1F1C4E-14B4-CE4E-ACFE-C21BFC7A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5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8CF8F-2CBC-4F43-B3E7-7F1241B8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D88BA0-1EEC-5543-9A3E-F1F23B8D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DBF4D1-8DD6-2347-961F-BAD61AA94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7824A8-3E0F-9E41-912F-13C6842B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EEB7BE-0D4E-FF4D-911D-42CC284E0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C5A303-F536-8642-B6C0-ECDE3E1E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313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316D9-DA48-944A-8371-0905FF13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456D8BC-3CDE-4348-9DFC-3B213BBB9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49C718-B8FB-2F4A-9752-5DC9762CB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339644-46DA-2846-BA04-4B3083AE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1449B-2D26-5B44-819C-D0AFC154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16D99C-E6BC-D943-A94A-7A385E24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21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92DF876-94D9-A94D-9FFF-1D21A328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404E3A-4F8C-1142-BC3D-6B4A22CAA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C6C9A0-4D84-7744-B50C-DDBBF6B04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131F2-66B8-794B-8890-10F43C7EE1B7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4960B-CF0D-7B4D-86FA-6B91571C5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FE6B8B-BB5B-AB42-8781-C69792442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47571-E1BD-4C42-896D-D9CF9A020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7849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Droll/R_Group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mehrere enthält.&#10;&#10;Automatisch generierte Beschreibung">
            <a:extLst>
              <a:ext uri="{FF2B5EF4-FFF2-40B4-BE49-F238E27FC236}">
                <a16:creationId xmlns:a16="http://schemas.microsoft.com/office/drawing/2014/main" id="{5F9DC671-3D08-104B-873D-4F42BCFB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33" y="2537777"/>
            <a:ext cx="5738228" cy="432022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5C512F5-8D50-4A42-80C6-943DB5A35F61}"/>
              </a:ext>
            </a:extLst>
          </p:cNvPr>
          <p:cNvSpPr txBox="1"/>
          <p:nvPr/>
        </p:nvSpPr>
        <p:spPr>
          <a:xfrm>
            <a:off x="1455820" y="517358"/>
            <a:ext cx="96974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accent1">
                    <a:lumMod val="50000"/>
                  </a:schemeClr>
                </a:solidFill>
              </a:rPr>
              <a:t>Einführung in ggplot2 </a:t>
            </a:r>
          </a:p>
          <a:p>
            <a:pPr algn="ctr"/>
            <a:r>
              <a:rPr lang="de-DE" sz="2800" dirty="0">
                <a:solidFill>
                  <a:schemeClr val="accent1">
                    <a:lumMod val="50000"/>
                  </a:schemeClr>
                </a:solidFill>
              </a:rPr>
              <a:t>und </a:t>
            </a:r>
          </a:p>
          <a:p>
            <a:pPr algn="ctr"/>
            <a:r>
              <a:rPr lang="de-DE" sz="2800" dirty="0">
                <a:solidFill>
                  <a:schemeClr val="accent1">
                    <a:lumMod val="50000"/>
                  </a:schemeClr>
                </a:solidFill>
              </a:rPr>
              <a:t>Extension </a:t>
            </a:r>
            <a:r>
              <a:rPr lang="de-DE" sz="2800" dirty="0" err="1">
                <a:solidFill>
                  <a:schemeClr val="accent1">
                    <a:lumMod val="50000"/>
                  </a:schemeClr>
                </a:solidFill>
              </a:rPr>
              <a:t>packages</a:t>
            </a:r>
            <a:endParaRPr lang="de-DE" sz="28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de-DE" sz="28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de-DE" sz="2800" dirty="0">
                <a:solidFill>
                  <a:schemeClr val="accent1">
                    <a:lumMod val="50000"/>
                  </a:schemeClr>
                </a:solidFill>
              </a:rPr>
              <a:t>15.02.2024</a:t>
            </a:r>
          </a:p>
        </p:txBody>
      </p:sp>
    </p:spTree>
    <p:extLst>
      <p:ext uri="{BB962C8B-B14F-4D97-AF65-F5344CB8AC3E}">
        <p14:creationId xmlns:p14="http://schemas.microsoft.com/office/powerpoint/2010/main" val="41889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D95F-5BBB-184D-B5A1-24F993FE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ggthemes</a:t>
            </a:r>
            <a:r>
              <a:rPr lang="de-DE" dirty="0"/>
              <a:t>}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B0BCFF-8378-8D4B-A165-3BD849C4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24" y="1082842"/>
            <a:ext cx="7862151" cy="56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9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E67BC8-8176-384E-89BC-16A4D30E5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0" t="22857" r="9600" b="23217"/>
          <a:stretch/>
        </p:blipFill>
        <p:spPr>
          <a:xfrm>
            <a:off x="608557" y="1528763"/>
            <a:ext cx="5633494" cy="1752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6D70A2-944E-C14B-8EFD-D5D5056AD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43275"/>
            <a:ext cx="5403851" cy="34533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FEB7C38-B850-7D42-98F3-FFF29B2B3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963" y="1214438"/>
            <a:ext cx="5136050" cy="3705225"/>
          </a:xfrm>
          <a:prstGeom prst="rect">
            <a:avLst/>
          </a:prstGeom>
        </p:spPr>
      </p:pic>
      <p:pic>
        <p:nvPicPr>
          <p:cNvPr id="9" name="Grafik 8" descr="Ein Bild, das Text, Bildschirm, Screenshot enthält.&#10;&#10;Automatisch generierte Beschreibung">
            <a:extLst>
              <a:ext uri="{FF2B5EF4-FFF2-40B4-BE49-F238E27FC236}">
                <a16:creationId xmlns:a16="http://schemas.microsoft.com/office/drawing/2014/main" id="{9CEB605E-04B4-5A45-8DDF-9AAE759352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00" t="21390" r="9500" b="21056"/>
          <a:stretch/>
        </p:blipFill>
        <p:spPr>
          <a:xfrm>
            <a:off x="6303963" y="4981575"/>
            <a:ext cx="5485508" cy="16916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84CD95F-5BBB-184D-B5A1-24F993FE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de-DE" sz="5200"/>
              <a:t>{ggthemes}</a:t>
            </a:r>
          </a:p>
        </p:txBody>
      </p:sp>
    </p:spTree>
    <p:extLst>
      <p:ext uri="{BB962C8B-B14F-4D97-AF65-F5344CB8AC3E}">
        <p14:creationId xmlns:p14="http://schemas.microsoft.com/office/powerpoint/2010/main" val="2112048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D95F-5BBB-184D-B5A1-24F993FE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{ggplot2} </a:t>
            </a:r>
            <a:r>
              <a:rPr lang="de-DE" dirty="0" err="1"/>
              <a:t>basics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B9A8614-AAA9-5641-B747-B2290626B5B9}"/>
              </a:ext>
            </a:extLst>
          </p:cNvPr>
          <p:cNvSpPr txBox="1"/>
          <p:nvPr/>
        </p:nvSpPr>
        <p:spPr>
          <a:xfrm>
            <a:off x="670560" y="2588490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Mit dem </a:t>
            </a:r>
            <a:r>
              <a:rPr lang="de-DE" sz="2000" dirty="0" err="1">
                <a:solidFill>
                  <a:srgbClr val="FF0000"/>
                </a:solidFill>
              </a:rPr>
              <a:t>theme</a:t>
            </a:r>
            <a:r>
              <a:rPr lang="de-DE" sz="2000" dirty="0">
                <a:solidFill>
                  <a:srgbClr val="FF0000"/>
                </a:solidFill>
              </a:rPr>
              <a:t>() </a:t>
            </a:r>
            <a:r>
              <a:rPr lang="de-DE" sz="2000" dirty="0"/>
              <a:t>Befehl kann jeder Aspekt einer </a:t>
            </a:r>
            <a:r>
              <a:rPr lang="de-DE" sz="2000" dirty="0" err="1"/>
              <a:t>theme</a:t>
            </a:r>
            <a:r>
              <a:rPr lang="de-DE" sz="2000" dirty="0"/>
              <a:t> verändert werden</a:t>
            </a:r>
          </a:p>
        </p:txBody>
      </p:sp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246DE03-F0CB-2D40-9D11-DCCFBD3B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315" y="0"/>
            <a:ext cx="246805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245B25A-9E93-EF42-B0A0-C3AD7E71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086" y="0"/>
            <a:ext cx="2498271" cy="6858000"/>
          </a:xfrm>
          <a:prstGeom prst="rect">
            <a:avLst/>
          </a:prstGeom>
        </p:spPr>
      </p:pic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AF0F32F-3982-E54C-A348-D964DB232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856" y="1417"/>
            <a:ext cx="2498272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5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D95F-5BBB-184D-B5A1-24F993FE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{ggplot2} </a:t>
            </a:r>
            <a:r>
              <a:rPr lang="de-DE" dirty="0" err="1"/>
              <a:t>basics</a:t>
            </a:r>
            <a:endParaRPr lang="de-DE" dirty="0"/>
          </a:p>
        </p:txBody>
      </p:sp>
      <p:pic>
        <p:nvPicPr>
          <p:cNvPr id="7" name="Grafik 6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83FB8E21-E902-5045-363B-989561EDA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1" t="15457" r="6618" b="14302"/>
          <a:stretch/>
        </p:blipFill>
        <p:spPr>
          <a:xfrm>
            <a:off x="5326063" y="4279510"/>
            <a:ext cx="6729412" cy="2486025"/>
          </a:xfrm>
          <a:prstGeom prst="rect">
            <a:avLst/>
          </a:prstGeom>
        </p:spPr>
      </p:pic>
      <p:pic>
        <p:nvPicPr>
          <p:cNvPr id="10" name="Grafik 9" descr="Ein Bild, das Screenshot, Multimedia-Software, Software enthält.&#10;&#10;Automatisch generierte Beschreibung">
            <a:extLst>
              <a:ext uri="{FF2B5EF4-FFF2-40B4-BE49-F238E27FC236}">
                <a16:creationId xmlns:a16="http://schemas.microsoft.com/office/drawing/2014/main" id="{16C49254-3EE8-A3B1-816A-74995A3C7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88" y="92465"/>
            <a:ext cx="6126162" cy="395844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CD25447-D780-6BA6-6184-D2E4B540595D}"/>
              </a:ext>
            </a:extLst>
          </p:cNvPr>
          <p:cNvSpPr txBox="1"/>
          <p:nvPr/>
        </p:nvSpPr>
        <p:spPr>
          <a:xfrm>
            <a:off x="438150" y="2828835"/>
            <a:ext cx="4251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Mit dem Befehl </a:t>
            </a:r>
            <a:r>
              <a:rPr lang="de-DE" sz="2400" dirty="0" err="1"/>
              <a:t>theme</a:t>
            </a:r>
            <a:r>
              <a:rPr lang="de-DE" sz="2400" dirty="0"/>
              <a:t>() lassen sich alle Aspekte einer Voreinstellung verändern</a:t>
            </a:r>
          </a:p>
        </p:txBody>
      </p:sp>
    </p:spTree>
    <p:extLst>
      <p:ext uri="{BB962C8B-B14F-4D97-AF65-F5344CB8AC3E}">
        <p14:creationId xmlns:p14="http://schemas.microsoft.com/office/powerpoint/2010/main" val="3722389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BEC6DD-6A6B-E6F5-EB2C-287F9856C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7C16BD-08A8-C331-7B9C-F48008A2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FD0DD7-6A7A-12E6-3644-CAA9A56D6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de-DE" sz="5200" dirty="0" err="1"/>
              <a:t>facet_wrap</a:t>
            </a:r>
            <a:r>
              <a:rPr lang="de-DE" sz="5200" dirty="0"/>
              <a:t> &amp; </a:t>
            </a:r>
            <a:r>
              <a:rPr lang="de-DE" sz="5200" dirty="0" err="1"/>
              <a:t>facet_grid</a:t>
            </a:r>
            <a:r>
              <a:rPr lang="de-DE" sz="5200" dirty="0"/>
              <a:t>()</a:t>
            </a:r>
          </a:p>
        </p:txBody>
      </p:sp>
      <p:pic>
        <p:nvPicPr>
          <p:cNvPr id="4" name="Grafik 3" descr="Ein Bild, das Reihe, Diagramm, Screenshot enthält.&#10;&#10;Automatisch generierte Beschreibung">
            <a:extLst>
              <a:ext uri="{FF2B5EF4-FFF2-40B4-BE49-F238E27FC236}">
                <a16:creationId xmlns:a16="http://schemas.microsoft.com/office/drawing/2014/main" id="{8A9B750E-6DF1-09DF-7527-93E85D21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81" y="1413962"/>
            <a:ext cx="9597189" cy="3130534"/>
          </a:xfrm>
          <a:prstGeom prst="rect">
            <a:avLst/>
          </a:prstGeom>
        </p:spPr>
      </p:pic>
      <p:pic>
        <p:nvPicPr>
          <p:cNvPr id="8" name="Grafik 7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C3928677-A3F2-D397-3FDC-813BAB2F9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3" t="20156" r="6740" b="20666"/>
          <a:stretch/>
        </p:blipFill>
        <p:spPr>
          <a:xfrm>
            <a:off x="1697908" y="4779112"/>
            <a:ext cx="8167491" cy="184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2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6C05E-85BA-255F-1CB3-C8A524036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537AC2-B421-110A-C972-98F815144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C9D565-FAF5-96A7-5750-3B8D8BC0F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de-DE" sz="5200" dirty="0" err="1"/>
              <a:t>facet_wrap</a:t>
            </a:r>
            <a:r>
              <a:rPr lang="de-DE" sz="5200" dirty="0"/>
              <a:t> &amp; </a:t>
            </a:r>
            <a:r>
              <a:rPr lang="de-DE" sz="5200" dirty="0" err="1"/>
              <a:t>facet_grid</a:t>
            </a:r>
            <a:r>
              <a:rPr lang="de-DE" sz="5200" dirty="0"/>
              <a:t>()</a:t>
            </a:r>
          </a:p>
        </p:txBody>
      </p:sp>
      <p:pic>
        <p:nvPicPr>
          <p:cNvPr id="4" name="Grafik 3" descr="Ein Bild, das Text, Diagramm enthält.&#10;&#10;Automatisch generierte Beschreibung">
            <a:extLst>
              <a:ext uri="{FF2B5EF4-FFF2-40B4-BE49-F238E27FC236}">
                <a16:creationId xmlns:a16="http://schemas.microsoft.com/office/drawing/2014/main" id="{243E5EA7-DC7A-B82D-1CDB-126D89361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" y="1289373"/>
            <a:ext cx="7479632" cy="5568627"/>
          </a:xfrm>
          <a:prstGeom prst="rect">
            <a:avLst/>
          </a:prstGeom>
        </p:spPr>
      </p:pic>
      <p:pic>
        <p:nvPicPr>
          <p:cNvPr id="6" name="Grafik 5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750697F4-F4FF-302E-1796-371A0E7CE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8" t="21601" r="6656" b="19614"/>
          <a:stretch/>
        </p:blipFill>
        <p:spPr>
          <a:xfrm>
            <a:off x="6133619" y="5503941"/>
            <a:ext cx="6058381" cy="135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4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98DB3-AC40-F341-8619-58711EA6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7716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patchwork</a:t>
            </a:r>
            <a:r>
              <a:rPr lang="de-DE" dirty="0"/>
              <a:t>}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75F215-5E5D-E542-AFBE-6474DA1F1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254" y="2124076"/>
            <a:ext cx="5677746" cy="372435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B6863E7-F535-4648-9B9B-7DAA3A873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60158"/>
            <a:ext cx="1524000" cy="17589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B2EE5F-5036-DF4F-944C-F9A169B27C17}"/>
              </a:ext>
            </a:extLst>
          </p:cNvPr>
          <p:cNvSpPr txBox="1"/>
          <p:nvPr/>
        </p:nvSpPr>
        <p:spPr>
          <a:xfrm>
            <a:off x="487199" y="2613392"/>
            <a:ext cx="46682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Mit dem </a:t>
            </a:r>
            <a:r>
              <a:rPr lang="de-DE" sz="2000" dirty="0" err="1"/>
              <a:t>package</a:t>
            </a:r>
            <a:r>
              <a:rPr lang="de-DE" sz="2000" dirty="0"/>
              <a:t> Patchwork können einzelne Graphen zusammen in einer Figure verbunden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Die Benutzung ist sehr einfach, man </a:t>
            </a:r>
            <a:r>
              <a:rPr lang="de-DE" sz="2000" dirty="0" err="1"/>
              <a:t>bidet</a:t>
            </a:r>
            <a:r>
              <a:rPr lang="de-DE" sz="2000" dirty="0"/>
              <a:t> einfach einzelne Plots zusammen</a:t>
            </a:r>
          </a:p>
        </p:txBody>
      </p:sp>
    </p:spTree>
    <p:extLst>
      <p:ext uri="{BB962C8B-B14F-4D97-AF65-F5344CB8AC3E}">
        <p14:creationId xmlns:p14="http://schemas.microsoft.com/office/powerpoint/2010/main" val="325466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98DB3-AC40-F341-8619-58711EA6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7716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patchwork</a:t>
            </a:r>
            <a:r>
              <a:rPr lang="de-DE" dirty="0"/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6863E7-F535-4648-9B9B-7DAA3A87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158"/>
            <a:ext cx="1524000" cy="1758950"/>
          </a:xfrm>
          <a:prstGeom prst="rect">
            <a:avLst/>
          </a:prstGeom>
        </p:spPr>
      </p:pic>
      <p:pic>
        <p:nvPicPr>
          <p:cNvPr id="4" name="Grafik 3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E99BC0DC-7077-8E18-0829-060423D1E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1" t="13847" r="10182" b="13257"/>
          <a:stretch/>
        </p:blipFill>
        <p:spPr>
          <a:xfrm>
            <a:off x="0" y="2310466"/>
            <a:ext cx="4334392" cy="3007195"/>
          </a:xfrm>
          <a:prstGeom prst="rect">
            <a:avLst/>
          </a:prstGeom>
        </p:spPr>
      </p:pic>
      <p:pic>
        <p:nvPicPr>
          <p:cNvPr id="8" name="Grafik 7" descr="Ein Bild, das Diagramm, Reihe enthält.&#10;&#10;Automatisch generierte Beschreibung">
            <a:extLst>
              <a:ext uri="{FF2B5EF4-FFF2-40B4-BE49-F238E27FC236}">
                <a16:creationId xmlns:a16="http://schemas.microsoft.com/office/drawing/2014/main" id="{46267935-456F-8A65-DEE2-CA7ECC7CC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819108"/>
            <a:ext cx="7772400" cy="39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1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98DB3-AC40-F341-8619-58711EA6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7716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patchwork</a:t>
            </a:r>
            <a:r>
              <a:rPr lang="de-DE" dirty="0"/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6863E7-F535-4648-9B9B-7DAA3A87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0158"/>
            <a:ext cx="1524000" cy="17589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E8E54F7-F65A-4344-9711-DB536C753616}"/>
              </a:ext>
            </a:extLst>
          </p:cNvPr>
          <p:cNvSpPr txBox="1"/>
          <p:nvPr/>
        </p:nvSpPr>
        <p:spPr>
          <a:xfrm>
            <a:off x="469513" y="1251758"/>
            <a:ext cx="33124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Als tags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kann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man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auch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benutzen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Kleine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Buchstaben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(“a”)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Nummern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(“1”)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Römische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Zahlen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(“I”)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Kleine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römische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Nummern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(“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Kombinationen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sind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auch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möglich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   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tag_levels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= c(“A”, “1”)</a:t>
            </a:r>
          </a:p>
        </p:txBody>
      </p:sp>
      <p:pic>
        <p:nvPicPr>
          <p:cNvPr id="4" name="Grafik 3" descr="Ein Bild, das Diagramm, Text, Reihe, Screenshot enthält.&#10;&#10;Automatisch generierte Beschreibung">
            <a:extLst>
              <a:ext uri="{FF2B5EF4-FFF2-40B4-BE49-F238E27FC236}">
                <a16:creationId xmlns:a16="http://schemas.microsoft.com/office/drawing/2014/main" id="{373BD177-DF5B-CB8D-CEE3-1056A7C69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62" y="365126"/>
            <a:ext cx="5925201" cy="4327811"/>
          </a:xfrm>
          <a:prstGeom prst="rect">
            <a:avLst/>
          </a:prstGeom>
        </p:spPr>
      </p:pic>
      <p:pic>
        <p:nvPicPr>
          <p:cNvPr id="8" name="Grafik 7" descr="Ein Bild, das Text, Visitenkarte, Screenshot enthält.&#10;&#10;Automatisch generierte Beschreibung">
            <a:extLst>
              <a:ext uri="{FF2B5EF4-FFF2-40B4-BE49-F238E27FC236}">
                <a16:creationId xmlns:a16="http://schemas.microsoft.com/office/drawing/2014/main" id="{3DBFEF95-3456-AA10-3AAE-59022AF6A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8" t="19263" r="6346" b="18202"/>
          <a:stretch/>
        </p:blipFill>
        <p:spPr>
          <a:xfrm>
            <a:off x="3781927" y="4928768"/>
            <a:ext cx="6809873" cy="15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6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71269-15A9-804E-AEBA-E65E7577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ggside</a:t>
            </a:r>
            <a:r>
              <a:rPr lang="de-DE" dirty="0"/>
              <a:t>}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CD3EE-A8F3-4642-9B8D-AEDB5BD1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515" y="96252"/>
            <a:ext cx="1512569" cy="175201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D2C781E-986D-CD49-9C67-4B8E36479C8B}"/>
              </a:ext>
            </a:extLst>
          </p:cNvPr>
          <p:cNvSpPr txBox="1"/>
          <p:nvPr/>
        </p:nvSpPr>
        <p:spPr>
          <a:xfrm>
            <a:off x="6950242" y="2249488"/>
            <a:ext cx="4194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Das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ggside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package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erlaubt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es die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jeweilige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Achse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zu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erweitern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Grafik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6808EED3-6CDD-18B6-53E3-2ED716C7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9337"/>
            <a:ext cx="6591587" cy="4259179"/>
          </a:xfrm>
          <a:prstGeom prst="rect">
            <a:avLst/>
          </a:prstGeom>
        </p:spPr>
      </p:pic>
      <p:pic>
        <p:nvPicPr>
          <p:cNvPr id="10" name="Grafik 9" descr="Ein Bild, das Text, Screenshot, Software, Multimedia enthält.&#10;&#10;Automatisch generierte Beschreibung">
            <a:extLst>
              <a:ext uri="{FF2B5EF4-FFF2-40B4-BE49-F238E27FC236}">
                <a16:creationId xmlns:a16="http://schemas.microsoft.com/office/drawing/2014/main" id="{27A7989E-AF16-54FF-883F-BAACB4190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02" t="13403" r="6502" b="14232"/>
          <a:stretch/>
        </p:blipFill>
        <p:spPr>
          <a:xfrm>
            <a:off x="5642811" y="4230759"/>
            <a:ext cx="6244390" cy="24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6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D95F-5BBB-184D-B5A1-24F993FE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{ggplot2} </a:t>
            </a:r>
            <a:r>
              <a:rPr lang="de-DE" dirty="0" err="1"/>
              <a:t>basics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9BA886-46FE-3049-A9F5-96AAF924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809" y="1511537"/>
            <a:ext cx="4998136" cy="461253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0DB49BC-2DC7-E94F-A671-E0DF2C2837E4}"/>
              </a:ext>
            </a:extLst>
          </p:cNvPr>
          <p:cNvSpPr txBox="1"/>
          <p:nvPr/>
        </p:nvSpPr>
        <p:spPr>
          <a:xfrm>
            <a:off x="838200" y="1997839"/>
            <a:ext cx="5257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ggplot2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ist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ein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R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ist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ein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package um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statistische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Ergebnisse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und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Daten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darzustellen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ggplot2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ist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Teil des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tidyverse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Im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Gegensatz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zu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anderen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grafik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packages hat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ggplot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eine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zugrundeliegende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Grammatik, Grammar of Graphics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erlaubt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es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unabhängige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Komponenten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einem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Graphen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zu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kombinieren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96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71269-15A9-804E-AEBA-E65E7577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ggside</a:t>
            </a:r>
            <a:r>
              <a:rPr lang="de-DE" dirty="0"/>
              <a:t>}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CD3EE-A8F3-4642-9B8D-AEDB5BD1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515" y="96252"/>
            <a:ext cx="1512569" cy="1752011"/>
          </a:xfrm>
          <a:prstGeom prst="rect">
            <a:avLst/>
          </a:prstGeom>
        </p:spPr>
      </p:pic>
      <p:pic>
        <p:nvPicPr>
          <p:cNvPr id="6" name="Grafik 5" descr="Ein Bild, das Text, Diagramm, Karte, Reihe enthält.&#10;&#10;Automatisch generierte Beschreibung">
            <a:extLst>
              <a:ext uri="{FF2B5EF4-FFF2-40B4-BE49-F238E27FC236}">
                <a16:creationId xmlns:a16="http://schemas.microsoft.com/office/drawing/2014/main" id="{2305B025-1166-1387-B6CD-14B6C47B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032" y="96252"/>
            <a:ext cx="7329537" cy="3946673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09B890B-4C60-8CDF-9B49-6A0E8C252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1" t="13473" r="6803" b="13160"/>
          <a:stretch/>
        </p:blipFill>
        <p:spPr>
          <a:xfrm>
            <a:off x="228599" y="3950536"/>
            <a:ext cx="6737686" cy="290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6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71269-15A9-804E-AEBA-E65E7577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ggside</a:t>
            </a:r>
            <a:r>
              <a:rPr lang="de-DE" dirty="0"/>
              <a:t>}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CD3EE-A8F3-4642-9B8D-AEDB5BD1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515" y="96252"/>
            <a:ext cx="1512569" cy="17520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0BAFACF-7FAC-7C42-8179-087A871F5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667" y="1219200"/>
            <a:ext cx="7022653" cy="526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79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71269-15A9-804E-AEBA-E65E7577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ggdist</a:t>
            </a:r>
            <a:r>
              <a:rPr lang="de-DE" dirty="0"/>
              <a:t>}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68A236-F5B4-8F40-AC73-0014B407D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89" b="72271"/>
          <a:stretch/>
        </p:blipFill>
        <p:spPr>
          <a:xfrm>
            <a:off x="10625924" y="92645"/>
            <a:ext cx="1455752" cy="17269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95F1D6-79AB-064D-A2FF-638EB69F1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6" t="5406" r="4718" b="8999"/>
          <a:stretch/>
        </p:blipFill>
        <p:spPr>
          <a:xfrm>
            <a:off x="0" y="3385051"/>
            <a:ext cx="5919538" cy="347294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F77C594-D8A3-D44D-B8D5-6B6EE5712E16}"/>
              </a:ext>
            </a:extLst>
          </p:cNvPr>
          <p:cNvSpPr txBox="1"/>
          <p:nvPr/>
        </p:nvSpPr>
        <p:spPr>
          <a:xfrm>
            <a:off x="838200" y="1819602"/>
            <a:ext cx="3925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ggdist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is an R package that provides a flexible set of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geoms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and stats designed especially for visualizing distributions and uncertainty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27EB6A-686F-4C42-9A45-2947A3582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577" y="1907796"/>
            <a:ext cx="5546147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1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71269-15A9-804E-AEBA-E65E7577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ggdist</a:t>
            </a:r>
            <a:r>
              <a:rPr lang="de-DE" dirty="0"/>
              <a:t>}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B1B32F-96B3-464E-929E-C7E9752F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843" y="1587246"/>
            <a:ext cx="5720157" cy="3683508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5525BF-D0F3-C54A-87D5-FF4A62C33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17039" r="6875" b="16909"/>
          <a:stretch/>
        </p:blipFill>
        <p:spPr>
          <a:xfrm>
            <a:off x="313730" y="2580933"/>
            <a:ext cx="5782270" cy="169613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2B4746F-768E-AC4E-98B0-DD3422BA41C4}"/>
              </a:ext>
            </a:extLst>
          </p:cNvPr>
          <p:cNvSpPr txBox="1"/>
          <p:nvPr/>
        </p:nvSpPr>
        <p:spPr>
          <a:xfrm>
            <a:off x="886968" y="1836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chemeClr val="tx2">
                    <a:lumMod val="50000"/>
                  </a:schemeClr>
                </a:solidFill>
              </a:rPr>
              <a:t>ggdist</a:t>
            </a:r>
            <a:r>
              <a:rPr lang="de-DE" sz="1800" dirty="0">
                <a:solidFill>
                  <a:schemeClr val="tx2">
                    <a:lumMod val="50000"/>
                  </a:schemeClr>
                </a:solidFill>
              </a:rPr>
              <a:t>::</a:t>
            </a:r>
            <a:r>
              <a:rPr lang="de-DE" sz="1800" dirty="0" err="1">
                <a:solidFill>
                  <a:schemeClr val="tx2">
                    <a:lumMod val="50000"/>
                  </a:schemeClr>
                </a:solidFill>
              </a:rPr>
              <a:t>geom_halfeye</a:t>
            </a:r>
            <a:endParaRPr lang="de-DE" sz="1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71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71269-15A9-804E-AEBA-E65E7577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ggdist</a:t>
            </a:r>
            <a:r>
              <a:rPr lang="de-DE" dirty="0"/>
              <a:t>}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376A8BF-E1B4-3A4C-A6A8-12CD66C2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232" y="138501"/>
            <a:ext cx="7254240" cy="4030386"/>
          </a:xfrm>
          <a:prstGeom prst="rect">
            <a:avLst/>
          </a:prstGeom>
        </p:spPr>
      </p:pic>
      <p:pic>
        <p:nvPicPr>
          <p:cNvPr id="6" name="Grafik 5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287BAE44-6E66-8943-894F-FFBE31EE9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9" t="14607" r="5401" b="13643"/>
          <a:stretch/>
        </p:blipFill>
        <p:spPr>
          <a:xfrm>
            <a:off x="42672" y="4168887"/>
            <a:ext cx="8595360" cy="267054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790A1CB-504C-BC45-84BB-796879CF37EC}"/>
              </a:ext>
            </a:extLst>
          </p:cNvPr>
          <p:cNvSpPr txBox="1"/>
          <p:nvPr/>
        </p:nvSpPr>
        <p:spPr>
          <a:xfrm>
            <a:off x="362683" y="1824436"/>
            <a:ext cx="3840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Geom_interval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with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geom_halfeye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80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71269-15A9-804E-AEBA-E65E7577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ggdist</a:t>
            </a:r>
            <a:r>
              <a:rPr lang="de-DE" dirty="0"/>
              <a:t>} {</a:t>
            </a:r>
            <a:r>
              <a:rPr lang="de-DE" dirty="0" err="1"/>
              <a:t>gghalves</a:t>
            </a:r>
            <a:r>
              <a:rPr lang="de-DE" dirty="0"/>
              <a:t>}</a:t>
            </a:r>
          </a:p>
        </p:txBody>
      </p:sp>
      <p:pic>
        <p:nvPicPr>
          <p:cNvPr id="7" name="Grafik 6" descr="Ein Bild, das Text, Diagramm, Steigung, Screenshot enthält.&#10;&#10;Automatisch generierte Beschreibung">
            <a:extLst>
              <a:ext uri="{FF2B5EF4-FFF2-40B4-BE49-F238E27FC236}">
                <a16:creationId xmlns:a16="http://schemas.microsoft.com/office/drawing/2014/main" id="{5527BC77-B4FC-0A88-A29E-6B3D290C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0050"/>
            <a:ext cx="6797135" cy="3917950"/>
          </a:xfrm>
          <a:prstGeom prst="rect">
            <a:avLst/>
          </a:prstGeom>
        </p:spPr>
      </p:pic>
      <p:pic>
        <p:nvPicPr>
          <p:cNvPr id="4" name="Grafik 3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1ABB78E9-41FF-F671-209F-35ED238B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8" t="12308" r="6037" b="11939"/>
          <a:stretch/>
        </p:blipFill>
        <p:spPr>
          <a:xfrm>
            <a:off x="5093022" y="365124"/>
            <a:ext cx="7098978" cy="29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6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5D21F068-C105-954A-8C2B-C50B275B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ggridges</a:t>
            </a:r>
            <a:r>
              <a:rPr lang="de-DE" dirty="0"/>
              <a:t>}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FA629E-25EC-054A-BAE7-AF1DE479417B}"/>
              </a:ext>
            </a:extLst>
          </p:cNvPr>
          <p:cNvSpPr txBox="1"/>
          <p:nvPr/>
        </p:nvSpPr>
        <p:spPr>
          <a:xfrm>
            <a:off x="838200" y="1506470"/>
            <a:ext cx="3084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Mit dem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ggridges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package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lassen sich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ridgeline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plots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einfach erstellen</a:t>
            </a:r>
          </a:p>
        </p:txBody>
      </p:sp>
      <p:pic>
        <p:nvPicPr>
          <p:cNvPr id="5" name="Grafik 4" descr="Ein Bild, das Diagramm, Reihe enthält.&#10;&#10;Automatisch generierte Beschreibung">
            <a:extLst>
              <a:ext uri="{FF2B5EF4-FFF2-40B4-BE49-F238E27FC236}">
                <a16:creationId xmlns:a16="http://schemas.microsoft.com/office/drawing/2014/main" id="{94662A64-5E39-F3B3-C365-600FB44EC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52" y="111500"/>
            <a:ext cx="7135208" cy="4381831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587715C-698E-ED18-A915-6D58949D9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5" t="18019" r="7475" b="17819"/>
          <a:stretch/>
        </p:blipFill>
        <p:spPr>
          <a:xfrm>
            <a:off x="159940" y="4493331"/>
            <a:ext cx="6617369" cy="20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97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5D21F068-C105-954A-8C2B-C50B275B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ggridges</a:t>
            </a:r>
            <a:r>
              <a:rPr lang="de-DE" dirty="0"/>
              <a:t>}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E7946D-704E-0E4A-9E9F-6FDB4F6E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0"/>
            <a:ext cx="7454900" cy="4851400"/>
          </a:xfrm>
          <a:prstGeom prst="rect">
            <a:avLst/>
          </a:prstGeom>
        </p:spPr>
      </p:pic>
      <p:pic>
        <p:nvPicPr>
          <p:cNvPr id="9" name="Grafik 8" descr="Ein Bild, das Text, Bildschirm, Screenshot enthält.&#10;&#10;Automatisch generierte Beschreibung">
            <a:extLst>
              <a:ext uri="{FF2B5EF4-FFF2-40B4-BE49-F238E27FC236}">
                <a16:creationId xmlns:a16="http://schemas.microsoft.com/office/drawing/2014/main" id="{0870647D-6DF0-0F4B-9F47-D1E528675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0" t="20572" r="6100" b="18738"/>
          <a:stretch/>
        </p:blipFill>
        <p:spPr>
          <a:xfrm>
            <a:off x="548640" y="4855621"/>
            <a:ext cx="6559296" cy="135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23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92425-BA4D-19C5-1868-F8C2BE6F2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4D90FF4-21BA-AA17-BC03-06797A50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gganimate</a:t>
            </a:r>
            <a:r>
              <a:rPr lang="de-DE" dirty="0"/>
              <a:t>}</a:t>
            </a:r>
          </a:p>
        </p:txBody>
      </p:sp>
      <p:pic>
        <p:nvPicPr>
          <p:cNvPr id="4" name="Grafik 3" descr="Ein Bild, das Screenshot, Diagramm, Farbigkeit, Text enthält.&#10;&#10;Automatisch generierte Beschreibung">
            <a:extLst>
              <a:ext uri="{FF2B5EF4-FFF2-40B4-BE49-F238E27FC236}">
                <a16:creationId xmlns:a16="http://schemas.microsoft.com/office/drawing/2014/main" id="{F179A1FC-CC03-D9C7-D6EA-356E596B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2842"/>
            <a:ext cx="4483768" cy="4483768"/>
          </a:xfrm>
          <a:prstGeom prst="rect">
            <a:avLst/>
          </a:prstGeom>
        </p:spPr>
      </p:pic>
      <p:pic>
        <p:nvPicPr>
          <p:cNvPr id="7" name="Grafik 6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F3EB6ADF-35D6-AEB6-5579-87806FEB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031" y="2374231"/>
            <a:ext cx="4483769" cy="4483769"/>
          </a:xfrm>
          <a:prstGeom prst="rect">
            <a:avLst/>
          </a:prstGeom>
        </p:spPr>
      </p:pic>
      <p:pic>
        <p:nvPicPr>
          <p:cNvPr id="12" name="Grafik 11" descr="Ein Bild, das Text, Screenshot, Multimedia, Software enthält.&#10;&#10;Automatisch generierte Beschreibung">
            <a:extLst>
              <a:ext uri="{FF2B5EF4-FFF2-40B4-BE49-F238E27FC236}">
                <a16:creationId xmlns:a16="http://schemas.microsoft.com/office/drawing/2014/main" id="{23A63D90-ED52-2161-8C0E-390480887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6" t="13562" r="6656" b="14257"/>
          <a:stretch/>
        </p:blipFill>
        <p:spPr>
          <a:xfrm>
            <a:off x="5506451" y="80549"/>
            <a:ext cx="5847349" cy="221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58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Läufer enthält.&#10;&#10;Automatisch generierte Beschreibung">
            <a:extLst>
              <a:ext uri="{FF2B5EF4-FFF2-40B4-BE49-F238E27FC236}">
                <a16:creationId xmlns:a16="http://schemas.microsoft.com/office/drawing/2014/main" id="{EECFB8D8-F5A2-8042-BD5F-5FF45BAE0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9" r="-7310"/>
          <a:stretch/>
        </p:blipFill>
        <p:spPr>
          <a:xfrm>
            <a:off x="109728" y="3194217"/>
            <a:ext cx="5720670" cy="3663783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5D21F068-C105-954A-8C2B-C50B275B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MetBrewer</a:t>
            </a:r>
            <a:r>
              <a:rPr lang="de-DE" dirty="0"/>
              <a:t>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34574F3-27C7-6444-9CEE-B43E35C13AA4}"/>
              </a:ext>
            </a:extLst>
          </p:cNvPr>
          <p:cNvSpPr txBox="1"/>
          <p:nvPr/>
        </p:nvSpPr>
        <p:spPr>
          <a:xfrm>
            <a:off x="451104" y="1499616"/>
            <a:ext cx="3450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MetBrewer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offers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color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palettes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based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on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works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at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the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Metropolitan Museum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of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Art in New York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6E67766-3AC8-1943-BE97-9EE5FC66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17" y="146304"/>
            <a:ext cx="7247289" cy="34861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F95A65-E088-EB4D-A69D-B64F386E3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71" r="2763" b="16598"/>
          <a:stretch/>
        </p:blipFill>
        <p:spPr>
          <a:xfrm>
            <a:off x="5462016" y="3683236"/>
            <a:ext cx="6339840" cy="28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5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AE925-0B00-8B72-EDAB-77309EA2E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CF321-E4CB-AE9D-C78C-4D4272DD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{ggplot2} </a:t>
            </a:r>
            <a:r>
              <a:rPr lang="de-DE" dirty="0" err="1"/>
              <a:t>basics</a:t>
            </a:r>
            <a:endParaRPr lang="de-DE" dirty="0"/>
          </a:p>
        </p:txBody>
      </p:sp>
      <p:pic>
        <p:nvPicPr>
          <p:cNvPr id="6" name="Grafik 5" descr="Ein Bild, das Wasservögel, Pinguin, Cartoon, Flugunfähiger Vogel enthält.&#10;&#10;Automatisch generierte Beschreibung">
            <a:extLst>
              <a:ext uri="{FF2B5EF4-FFF2-40B4-BE49-F238E27FC236}">
                <a16:creationId xmlns:a16="http://schemas.microsoft.com/office/drawing/2014/main" id="{95DE38B6-C98F-ABC5-FAAD-31F6B51E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30" y="1484062"/>
            <a:ext cx="4034270" cy="4656220"/>
          </a:xfrm>
          <a:prstGeom prst="rect">
            <a:avLst/>
          </a:prstGeom>
        </p:spPr>
      </p:pic>
      <p:pic>
        <p:nvPicPr>
          <p:cNvPr id="10" name="Grafik 9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73C99AAF-DA44-F3D3-02B1-CEAF18CE7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87" t="26717" r="16769" b="26470"/>
          <a:stretch/>
        </p:blipFill>
        <p:spPr>
          <a:xfrm>
            <a:off x="1473327" y="2493168"/>
            <a:ext cx="4208336" cy="18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68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5D21F068-C105-954A-8C2B-C50B275B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fishualize</a:t>
            </a:r>
            <a:r>
              <a:rPr lang="de-DE" dirty="0"/>
              <a:t>}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41049C-B803-124F-9589-BE5B32794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96" y="94528"/>
            <a:ext cx="1712150" cy="197662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659B6CC-679A-594B-A092-98F01E88CBF4}"/>
              </a:ext>
            </a:extLst>
          </p:cNvPr>
          <p:cNvSpPr txBox="1"/>
          <p:nvPr/>
        </p:nvSpPr>
        <p:spPr>
          <a:xfrm>
            <a:off x="838200" y="1671099"/>
            <a:ext cx="4315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Das 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  <a:hlinkClick r:id="rId3" invalidUrl="http:://github.com/nschiett/fishualiz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fishualize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package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stellt Farbpaletten bereit, die auf Farben von Fischen basieren, darüber hinaus Fischschemen</a:t>
            </a:r>
          </a:p>
        </p:txBody>
      </p:sp>
      <p:pic>
        <p:nvPicPr>
          <p:cNvPr id="7" name="Grafik 6" descr="Ein Bild, das Silhouette enthält.&#10;&#10;Automatisch generierte Beschreibung">
            <a:extLst>
              <a:ext uri="{FF2B5EF4-FFF2-40B4-BE49-F238E27FC236}">
                <a16:creationId xmlns:a16="http://schemas.microsoft.com/office/drawing/2014/main" id="{795E9736-4885-4F4E-B2C4-E7A7A3774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6"/>
          <a:stretch/>
        </p:blipFill>
        <p:spPr>
          <a:xfrm>
            <a:off x="6953990" y="1322237"/>
            <a:ext cx="2444533" cy="14978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E7A928-BEAE-F349-9C78-A47565725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48" y="3582796"/>
            <a:ext cx="4900909" cy="26732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7696CB-633A-6140-9B52-07E277996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460" y="3582796"/>
            <a:ext cx="4900911" cy="26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35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5D21F068-C105-954A-8C2B-C50B275B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ggsci</a:t>
            </a:r>
            <a:r>
              <a:rPr lang="de-DE" dirty="0"/>
              <a:t>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C9469DF-DB33-394E-9F0E-86379B364CF2}"/>
              </a:ext>
            </a:extLst>
          </p:cNvPr>
          <p:cNvSpPr txBox="1"/>
          <p:nvPr/>
        </p:nvSpPr>
        <p:spPr>
          <a:xfrm>
            <a:off x="268224" y="1584960"/>
            <a:ext cx="4547616" cy="135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ggsci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offers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a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collection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of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ggplot2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color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palettes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inspired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by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scientific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journals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data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visualization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libraries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science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fiction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movies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 TV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</a:rPr>
              <a:t>shows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039FB5-B279-1944-9490-D3C95CF3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00" y="723983"/>
            <a:ext cx="6915276" cy="26215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F9602A3-2437-5745-929E-D1C1BC8C5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440390"/>
            <a:ext cx="8455660" cy="32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03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5D21F068-C105-954A-8C2B-C50B275B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wesanderson</a:t>
            </a:r>
            <a:r>
              <a:rPr lang="de-DE" dirty="0"/>
              <a:t>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C9469DF-DB33-394E-9F0E-86379B364CF2}"/>
              </a:ext>
            </a:extLst>
          </p:cNvPr>
          <p:cNvSpPr txBox="1"/>
          <p:nvPr/>
        </p:nvSpPr>
        <p:spPr>
          <a:xfrm>
            <a:off x="426720" y="1323895"/>
            <a:ext cx="718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tx2">
                    <a:lumMod val="50000"/>
                  </a:schemeClr>
                </a:solidFill>
              </a:rPr>
              <a:t>Farbpaletten basierend auf Wes Anderson Filmen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303CA1-6CD8-7845-97ED-4A4C06C7C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06" y="2026614"/>
            <a:ext cx="8902700" cy="15367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E973303-2350-3D4E-A7E5-665143AB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3563314"/>
            <a:ext cx="8902700" cy="15367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38E5087-8D80-0F4A-823F-C1EEA2696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106" y="4833782"/>
            <a:ext cx="89027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59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6638F-25C3-8B7B-1548-C9267E5D9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8847337-62C4-96DD-E28D-FE87A583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</a:t>
            </a:r>
            <a:r>
              <a:rPr lang="de-DE" dirty="0" err="1"/>
              <a:t>scico</a:t>
            </a:r>
            <a:r>
              <a:rPr lang="de-DE" dirty="0"/>
              <a:t>}</a:t>
            </a:r>
          </a:p>
        </p:txBody>
      </p:sp>
      <p:pic>
        <p:nvPicPr>
          <p:cNvPr id="12" name="Grafik 11" descr="Ein Bild, das Screenshot, Text, Farbigkeit, Design enthält.&#10;&#10;Automatisch generierte Beschreibung">
            <a:extLst>
              <a:ext uri="{FF2B5EF4-FFF2-40B4-BE49-F238E27FC236}">
                <a16:creationId xmlns:a16="http://schemas.microsoft.com/office/drawing/2014/main" id="{183AB485-9F03-639F-3E83-B6CE2F44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23983"/>
            <a:ext cx="7772400" cy="555171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F11466D-6EB3-6BFF-091E-EE3EB55E7F4D}"/>
              </a:ext>
            </a:extLst>
          </p:cNvPr>
          <p:cNvSpPr txBox="1"/>
          <p:nvPr/>
        </p:nvSpPr>
        <p:spPr>
          <a:xfrm>
            <a:off x="152400" y="2459504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39 Farbpaletten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Farbenblindfreundlich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Farben werden gleich wahrgenommen</a:t>
            </a:r>
          </a:p>
        </p:txBody>
      </p:sp>
    </p:spTree>
    <p:extLst>
      <p:ext uri="{BB962C8B-B14F-4D97-AF65-F5344CB8AC3E}">
        <p14:creationId xmlns:p14="http://schemas.microsoft.com/office/powerpoint/2010/main" val="843893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BC879-9A37-B575-E15A-FE0255545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60EC610-2E68-0AC8-C272-632D46BBE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Ändern von Farben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593D07B-7B9A-2EF1-1626-6E9F5280DFCA}"/>
              </a:ext>
            </a:extLst>
          </p:cNvPr>
          <p:cNvSpPr txBox="1"/>
          <p:nvPr/>
        </p:nvSpPr>
        <p:spPr>
          <a:xfrm>
            <a:off x="838200" y="1242259"/>
            <a:ext cx="4619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ggplot</a:t>
            </a:r>
            <a:r>
              <a:rPr lang="de-DE" sz="2000" dirty="0"/>
              <a:t> hat einige eingebaute Farbpaletten:</a:t>
            </a:r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8BDC63C6-3B5A-25C4-6A1B-3ADCB6A4D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49" t="18070" r="16414" b="18070"/>
          <a:stretch/>
        </p:blipFill>
        <p:spPr>
          <a:xfrm>
            <a:off x="601083" y="1801786"/>
            <a:ext cx="3718254" cy="31402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15D8B3C-BF1C-9157-2A12-D36077C0729D}"/>
              </a:ext>
            </a:extLst>
          </p:cNvPr>
          <p:cNvSpPr txBox="1"/>
          <p:nvPr/>
        </p:nvSpPr>
        <p:spPr>
          <a:xfrm>
            <a:off x="5457606" y="1801786"/>
            <a:ext cx="51735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Wichtig hierbei ist zwischen </a:t>
            </a:r>
            <a:r>
              <a:rPr lang="de-DE" sz="2000" dirty="0" err="1">
                <a:solidFill>
                  <a:srgbClr val="FF0000"/>
                </a:solidFill>
              </a:rPr>
              <a:t>scale_color</a:t>
            </a:r>
            <a:r>
              <a:rPr lang="de-DE" sz="2000" dirty="0">
                <a:solidFill>
                  <a:srgbClr val="FF0000"/>
                </a:solidFill>
              </a:rPr>
              <a:t>_ </a:t>
            </a:r>
            <a:r>
              <a:rPr lang="de-DE" sz="2000" dirty="0"/>
              <a:t>und </a:t>
            </a:r>
            <a:r>
              <a:rPr lang="de-DE" sz="2000" dirty="0" err="1">
                <a:solidFill>
                  <a:srgbClr val="FF0000"/>
                </a:solidFill>
              </a:rPr>
              <a:t>scale_fill</a:t>
            </a:r>
            <a:r>
              <a:rPr lang="de-DE" sz="2000" dirty="0">
                <a:solidFill>
                  <a:srgbClr val="FF0000"/>
                </a:solidFill>
              </a:rPr>
              <a:t>_ </a:t>
            </a:r>
            <a:r>
              <a:rPr lang="de-DE" sz="2000" dirty="0"/>
              <a:t>zu unterscheiden</a:t>
            </a:r>
          </a:p>
          <a:p>
            <a:endParaRPr lang="de-DE" sz="2000" dirty="0"/>
          </a:p>
          <a:p>
            <a:r>
              <a:rPr lang="de-DE" sz="2000" dirty="0"/>
              <a:t>Die zuvor gezeigten </a:t>
            </a:r>
            <a:r>
              <a:rPr lang="de-DE" sz="2000" dirty="0" err="1"/>
              <a:t>packages</a:t>
            </a:r>
            <a:r>
              <a:rPr lang="de-DE" sz="2000" dirty="0"/>
              <a:t> haben meistens eigene Befehle, um die Farben zu ändern z.B.:</a:t>
            </a:r>
          </a:p>
          <a:p>
            <a:endParaRPr lang="de-DE" sz="2000" dirty="0"/>
          </a:p>
        </p:txBody>
      </p:sp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D7124FA-0D7E-1B02-12C6-2B63C0FAA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5" t="24108" r="13742" b="23637"/>
          <a:stretch/>
        </p:blipFill>
        <p:spPr>
          <a:xfrm>
            <a:off x="5783181" y="3429000"/>
            <a:ext cx="4178967" cy="177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61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A256B-E6FA-3ED5-0C05-86A1773F4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Menschliches Gesicht, Kleidung, Person enthält.&#10;&#10;Automatisch generierte Beschreibung">
            <a:extLst>
              <a:ext uri="{FF2B5EF4-FFF2-40B4-BE49-F238E27FC236}">
                <a16:creationId xmlns:a16="http://schemas.microsoft.com/office/drawing/2014/main" id="{0E1D2577-8AE7-5F45-CA00-0CB7C6A3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811" y="371810"/>
            <a:ext cx="4896852" cy="612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9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D95F-5BBB-184D-B5A1-24F993FE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{ggplot2} </a:t>
            </a:r>
            <a:r>
              <a:rPr lang="de-DE" dirty="0" err="1"/>
              <a:t>basics</a:t>
            </a:r>
            <a:endParaRPr lang="de-DE"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6C71E41-D872-034B-DF0C-712D19AA8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9" t="24137" r="8204" b="24710"/>
          <a:stretch/>
        </p:blipFill>
        <p:spPr>
          <a:xfrm>
            <a:off x="5639199" y="365125"/>
            <a:ext cx="6067062" cy="12832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F0D9D1C-C2F2-5A77-DADA-47ABEDFC77CE}"/>
              </a:ext>
            </a:extLst>
          </p:cNvPr>
          <p:cNvSpPr txBox="1"/>
          <p:nvPr/>
        </p:nvSpPr>
        <p:spPr>
          <a:xfrm>
            <a:off x="489254" y="3013501"/>
            <a:ext cx="4998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Ein </a:t>
            </a:r>
            <a:r>
              <a:rPr lang="de-DE" sz="2400" dirty="0" err="1"/>
              <a:t>ggplot</a:t>
            </a:r>
            <a:r>
              <a:rPr lang="de-DE" sz="2400" dirty="0"/>
              <a:t> besteht aus drei Elementen:</a:t>
            </a:r>
          </a:p>
          <a:p>
            <a:r>
              <a:rPr lang="de-DE" sz="2400" b="1" dirty="0"/>
              <a:t>Plot = Data + </a:t>
            </a:r>
            <a:r>
              <a:rPr lang="de-DE" sz="2400" b="1" dirty="0" err="1"/>
              <a:t>Aesthetics</a:t>
            </a:r>
            <a:r>
              <a:rPr lang="de-DE" sz="2400" b="1" dirty="0"/>
              <a:t> + </a:t>
            </a:r>
            <a:r>
              <a:rPr lang="de-DE" sz="2400" b="1" dirty="0" err="1"/>
              <a:t>Geometry</a:t>
            </a:r>
            <a:r>
              <a:rPr lang="de-DE" sz="2400" dirty="0"/>
              <a:t>.</a:t>
            </a:r>
          </a:p>
        </p:txBody>
      </p:sp>
      <p:pic>
        <p:nvPicPr>
          <p:cNvPr id="10" name="Grafik 9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D23F2DF-C0D2-7EE4-F44C-BB601E93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390" y="2157187"/>
            <a:ext cx="6370680" cy="41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1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884BE-84B3-10CC-01A1-5732DB927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0FD16-665B-B8FF-CB63-80458262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717"/>
          </a:xfrm>
        </p:spPr>
        <p:txBody>
          <a:bodyPr/>
          <a:lstStyle/>
          <a:p>
            <a:r>
              <a:rPr lang="de-DE" dirty="0"/>
              <a:t>{ggplot2} </a:t>
            </a:r>
            <a:r>
              <a:rPr lang="de-DE" dirty="0" err="1"/>
              <a:t>basics</a:t>
            </a:r>
            <a:endParaRPr lang="de-DE" dirty="0"/>
          </a:p>
        </p:txBody>
      </p:sp>
      <p:pic>
        <p:nvPicPr>
          <p:cNvPr id="7" name="Grafik 6" descr="Ein Bild, das Text, Screenshot, Visitenkarte enthält.&#10;&#10;Automatisch generierte Beschreibung">
            <a:extLst>
              <a:ext uri="{FF2B5EF4-FFF2-40B4-BE49-F238E27FC236}">
                <a16:creationId xmlns:a16="http://schemas.microsoft.com/office/drawing/2014/main" id="{50C83B49-6994-8749-E08F-5D76BE5BD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9" t="23563" r="6037" b="22788"/>
          <a:stretch/>
        </p:blipFill>
        <p:spPr>
          <a:xfrm>
            <a:off x="1936245" y="1200580"/>
            <a:ext cx="8319510" cy="1294255"/>
          </a:xfrm>
          <a:prstGeom prst="rect">
            <a:avLst/>
          </a:prstGeom>
        </p:spPr>
      </p:pic>
      <p:pic>
        <p:nvPicPr>
          <p:cNvPr id="9" name="Grafik 8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9A8779FC-CCEB-EE2E-BD25-862A62AB0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11" y="2612573"/>
            <a:ext cx="6545178" cy="420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9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9022-9106-BCF1-38C8-69C11DB26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E734F-DADF-BAEE-A4CE-AF985CE17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6" y="365125"/>
            <a:ext cx="10515600" cy="717717"/>
          </a:xfrm>
        </p:spPr>
        <p:txBody>
          <a:bodyPr/>
          <a:lstStyle/>
          <a:p>
            <a:r>
              <a:rPr lang="de-DE" dirty="0"/>
              <a:t>{ggplot2} </a:t>
            </a:r>
            <a:r>
              <a:rPr lang="de-DE" dirty="0" err="1"/>
              <a:t>basics</a:t>
            </a:r>
            <a:endParaRPr lang="de-DE" dirty="0"/>
          </a:p>
        </p:txBody>
      </p:sp>
      <p:pic>
        <p:nvPicPr>
          <p:cNvPr id="6" name="Grafik 5" descr="Ein Bild, das Text, Screenshot, Visitenkarte enthält.&#10;&#10;Automatisch generierte Beschreibung">
            <a:extLst>
              <a:ext uri="{FF2B5EF4-FFF2-40B4-BE49-F238E27FC236}">
                <a16:creationId xmlns:a16="http://schemas.microsoft.com/office/drawing/2014/main" id="{2DE2265E-C377-35F8-EC50-8D0063E8D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9" t="23410" r="6067" b="21568"/>
          <a:stretch/>
        </p:blipFill>
        <p:spPr>
          <a:xfrm>
            <a:off x="2296842" y="5049838"/>
            <a:ext cx="9056958" cy="1443037"/>
          </a:xfrm>
          <a:prstGeom prst="rect">
            <a:avLst/>
          </a:prstGeom>
        </p:spPr>
      </p:pic>
      <p:pic>
        <p:nvPicPr>
          <p:cNvPr id="10" name="Grafik 9" descr="Ein Bild, das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8592743-DEA8-5D2F-E4B4-6AC89C0D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32" y="365125"/>
            <a:ext cx="6646068" cy="427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79CB2-FCF4-062D-1AAA-6DAADC12C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B4372-E01C-D159-366E-CCD9C1B2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185988"/>
            <a:ext cx="10515600" cy="717717"/>
          </a:xfrm>
        </p:spPr>
        <p:txBody>
          <a:bodyPr/>
          <a:lstStyle/>
          <a:p>
            <a:r>
              <a:rPr lang="de-DE" dirty="0"/>
              <a:t>{ggplot2} </a:t>
            </a:r>
            <a:r>
              <a:rPr lang="de-DE" dirty="0" err="1"/>
              <a:t>basics</a:t>
            </a:r>
            <a:endParaRPr lang="de-DE" dirty="0"/>
          </a:p>
        </p:txBody>
      </p:sp>
      <p:pic>
        <p:nvPicPr>
          <p:cNvPr id="4" name="Grafik 3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13F79FB6-87FE-69E3-2A83-7D4B9A10E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9" t="24058" r="9597" b="23553"/>
          <a:stretch/>
        </p:blipFill>
        <p:spPr>
          <a:xfrm>
            <a:off x="5887451" y="185988"/>
            <a:ext cx="6304549" cy="1588169"/>
          </a:xfrm>
          <a:prstGeom prst="rect">
            <a:avLst/>
          </a:prstGeom>
        </p:spPr>
      </p:pic>
      <p:pic>
        <p:nvPicPr>
          <p:cNvPr id="7" name="Grafik 6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8F739F4C-B961-988B-0709-B26B92AD5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4" t="24058" r="9391" b="23553"/>
          <a:stretch/>
        </p:blipFill>
        <p:spPr>
          <a:xfrm>
            <a:off x="0" y="5209675"/>
            <a:ext cx="6304548" cy="1588168"/>
          </a:xfrm>
          <a:prstGeom prst="rect">
            <a:avLst/>
          </a:prstGeom>
        </p:spPr>
      </p:pic>
      <p:pic>
        <p:nvPicPr>
          <p:cNvPr id="9" name="Grafik 8" descr="Ein Bild, das Diagramm, Rechteck, Screenshot, Reihe enthält.&#10;&#10;Automatisch generierte Beschreibung">
            <a:extLst>
              <a:ext uri="{FF2B5EF4-FFF2-40B4-BE49-F238E27FC236}">
                <a16:creationId xmlns:a16="http://schemas.microsoft.com/office/drawing/2014/main" id="{2DCF2B39-0669-2B66-FC05-B0EE9BE24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5139"/>
            <a:ext cx="5638132" cy="3643101"/>
          </a:xfrm>
          <a:prstGeom prst="rect">
            <a:avLst/>
          </a:prstGeom>
        </p:spPr>
      </p:pic>
      <p:pic>
        <p:nvPicPr>
          <p:cNvPr id="12" name="Grafik 11" descr="Ein Bild, das Diagramm, Entwurf, Design enthält.&#10;&#10;Automatisch generierte Beschreibung">
            <a:extLst>
              <a:ext uri="{FF2B5EF4-FFF2-40B4-BE49-F238E27FC236}">
                <a16:creationId xmlns:a16="http://schemas.microsoft.com/office/drawing/2014/main" id="{DB9855C8-F87B-CB24-02D7-CBC96D922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499" y="2147488"/>
            <a:ext cx="5651589" cy="36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4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85CF0-D76A-6439-EE89-4B1133DC5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B95A8-FDAC-922A-30EE-49D28D9C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185988"/>
            <a:ext cx="10515600" cy="717717"/>
          </a:xfrm>
        </p:spPr>
        <p:txBody>
          <a:bodyPr/>
          <a:lstStyle/>
          <a:p>
            <a:r>
              <a:rPr lang="de-DE" dirty="0"/>
              <a:t>{ggplot2} </a:t>
            </a:r>
            <a:r>
              <a:rPr lang="de-DE" dirty="0" err="1"/>
              <a:t>basics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C2132F-2224-FE18-AA50-AD45039F8DC6}"/>
              </a:ext>
            </a:extLst>
          </p:cNvPr>
          <p:cNvSpPr txBox="1"/>
          <p:nvPr/>
        </p:nvSpPr>
        <p:spPr>
          <a:xfrm>
            <a:off x="126545" y="2370221"/>
            <a:ext cx="11938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Weitere Beispiele für Plots (</a:t>
            </a:r>
            <a:r>
              <a:rPr lang="de-DE" sz="2400" dirty="0" err="1"/>
              <a:t>Barplot</a:t>
            </a:r>
            <a:r>
              <a:rPr lang="de-DE" sz="2400" dirty="0"/>
              <a:t>, </a:t>
            </a:r>
            <a:r>
              <a:rPr lang="de-DE" sz="2400" dirty="0" err="1"/>
              <a:t>Histogram</a:t>
            </a:r>
            <a:r>
              <a:rPr lang="de-DE" sz="2400" dirty="0"/>
              <a:t>, etc.) könnt ihr auf meiner GitHub-Seite finden: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>
                <a:hlinkClick r:id="rId2"/>
              </a:rPr>
              <a:t>https://</a:t>
            </a:r>
            <a:r>
              <a:rPr lang="de-DE" sz="2400" dirty="0" err="1">
                <a:hlinkClick r:id="rId2"/>
              </a:rPr>
              <a:t>github.com</a:t>
            </a:r>
            <a:r>
              <a:rPr lang="de-DE" sz="2400" dirty="0">
                <a:hlinkClick r:id="rId2"/>
              </a:rPr>
              <a:t>/</a:t>
            </a:r>
            <a:r>
              <a:rPr lang="de-DE" sz="2400" dirty="0" err="1">
                <a:hlinkClick r:id="rId2"/>
              </a:rPr>
              <a:t>JanDroll</a:t>
            </a:r>
            <a:r>
              <a:rPr lang="de-DE" sz="2400" dirty="0">
                <a:hlinkClick r:id="rId2"/>
              </a:rPr>
              <a:t>/</a:t>
            </a:r>
            <a:r>
              <a:rPr lang="de-DE" sz="2400" dirty="0" err="1">
                <a:hlinkClick r:id="rId2"/>
              </a:rPr>
              <a:t>R_Group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17612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5DC34-810A-C9D5-7D9C-3AC06B13B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46AC3-8D72-CF88-A082-5E254B11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185988"/>
            <a:ext cx="10515600" cy="717717"/>
          </a:xfrm>
        </p:spPr>
        <p:txBody>
          <a:bodyPr/>
          <a:lstStyle/>
          <a:p>
            <a:r>
              <a:rPr lang="de-DE" dirty="0"/>
              <a:t>{ggplot2} </a:t>
            </a:r>
            <a:r>
              <a:rPr lang="de-DE" dirty="0" err="1"/>
              <a:t>basics</a:t>
            </a:r>
            <a:r>
              <a:rPr lang="de-DE" dirty="0"/>
              <a:t> - </a:t>
            </a:r>
            <a:r>
              <a:rPr lang="de-DE" dirty="0" err="1"/>
              <a:t>themes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7663ED-F4E6-D659-1193-89F8B8A08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5544"/>
            <a:ext cx="12192000" cy="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4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Macintosh PowerPoint</Application>
  <PresentationFormat>Breitbild</PresentationFormat>
  <Paragraphs>78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</vt:lpstr>
      <vt:lpstr>PowerPoint-Präsentation</vt:lpstr>
      <vt:lpstr>{ggplot2} basics</vt:lpstr>
      <vt:lpstr>{ggplot2} basics</vt:lpstr>
      <vt:lpstr>{ggplot2} basics</vt:lpstr>
      <vt:lpstr>{ggplot2} basics</vt:lpstr>
      <vt:lpstr>{ggplot2} basics</vt:lpstr>
      <vt:lpstr>{ggplot2} basics</vt:lpstr>
      <vt:lpstr>{ggplot2} basics</vt:lpstr>
      <vt:lpstr>{ggplot2} basics - themes</vt:lpstr>
      <vt:lpstr>{ggthemes}</vt:lpstr>
      <vt:lpstr>{ggthemes}</vt:lpstr>
      <vt:lpstr>{ggplot2} basics</vt:lpstr>
      <vt:lpstr>{ggplot2} basics</vt:lpstr>
      <vt:lpstr>facet_wrap &amp; facet_grid()</vt:lpstr>
      <vt:lpstr>facet_wrap &amp; facet_grid()</vt:lpstr>
      <vt:lpstr>{patchwork}</vt:lpstr>
      <vt:lpstr>{patchwork}</vt:lpstr>
      <vt:lpstr>{patchwork}</vt:lpstr>
      <vt:lpstr>{ggside}</vt:lpstr>
      <vt:lpstr>{ggside}</vt:lpstr>
      <vt:lpstr>{ggside}</vt:lpstr>
      <vt:lpstr>{ggdist}</vt:lpstr>
      <vt:lpstr>{ggdist}</vt:lpstr>
      <vt:lpstr>{ggdist}</vt:lpstr>
      <vt:lpstr>{ggdist} {gghalves}</vt:lpstr>
      <vt:lpstr>{ggridges}</vt:lpstr>
      <vt:lpstr>{ggridges}</vt:lpstr>
      <vt:lpstr>{gganimate}</vt:lpstr>
      <vt:lpstr>{MetBrewer}</vt:lpstr>
      <vt:lpstr>{fishualize}</vt:lpstr>
      <vt:lpstr>{ggsci}</vt:lpstr>
      <vt:lpstr>{wesanderson}</vt:lpstr>
      <vt:lpstr>{scico}</vt:lpstr>
      <vt:lpstr>Ändern von Farben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Droll</dc:creator>
  <cp:lastModifiedBy>Jan Droll</cp:lastModifiedBy>
  <cp:revision>4</cp:revision>
  <dcterms:created xsi:type="dcterms:W3CDTF">2022-01-18T13:51:18Z</dcterms:created>
  <dcterms:modified xsi:type="dcterms:W3CDTF">2024-02-15T15:08:50Z</dcterms:modified>
</cp:coreProperties>
</file>